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73" r:id="rId6"/>
    <p:sldId id="259" r:id="rId7"/>
    <p:sldId id="274" r:id="rId8"/>
    <p:sldId id="267" r:id="rId9"/>
    <p:sldId id="260" r:id="rId10"/>
    <p:sldId id="275" r:id="rId11"/>
    <p:sldId id="261" r:id="rId12"/>
    <p:sldId id="268" r:id="rId13"/>
    <p:sldId id="270" r:id="rId14"/>
  </p:sldIdLst>
  <p:sldSz cx="9144000" cy="5143500" type="screen16x9"/>
  <p:notesSz cx="6858000" cy="9144000"/>
  <p:embeddedFontLst>
    <p:embeddedFont>
      <p:font typeface="Nanum Gothic" panose="020B0600000101010101" charset="-127"/>
      <p:regular r:id="rId16"/>
      <p:bold r:id="rId17"/>
    </p:embeddedFont>
    <p:embeddedFont>
      <p:font typeface="Abadi" panose="020B0604020104020204" pitchFamily="3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NanumGothicExtraBold" panose="020D0904000000000000" pitchFamily="50" charset="-127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7E2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8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3d1d720f7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f3d1d720f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2f60ae4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c2f60ae4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3d1d720f7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f3d1d720f7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3d1d720f7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f3d1d720f7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2b4983431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c2b4983431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3d1d720f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f3d1d720f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71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3d1d720f7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f3d1d720f7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3d1d720f7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f3d1d720f7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070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3d1d720f7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f3d1d720f7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b51d6b85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6b51d6b85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48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3" Type="http://schemas.openxmlformats.org/officeDocument/2006/relationships/image" Target="../media/image1.png"/><Relationship Id="rId21" Type="http://schemas.openxmlformats.org/officeDocument/2006/relationships/image" Target="../media/image35.jpeg"/><Relationship Id="rId7" Type="http://schemas.openxmlformats.org/officeDocument/2006/relationships/image" Target="../media/image2.png"/><Relationship Id="rId12" Type="http://schemas.openxmlformats.org/officeDocument/2006/relationships/image" Target="../media/image28.png"/><Relationship Id="rId17" Type="http://schemas.openxmlformats.org/officeDocument/2006/relationships/hyperlink" Target="https://librewiki.net/wiki/Python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24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31.png"/><Relationship Id="rId23" Type="http://schemas.openxmlformats.org/officeDocument/2006/relationships/image" Target="../media/image37.png"/><Relationship Id="rId10" Type="http://schemas.openxmlformats.org/officeDocument/2006/relationships/image" Target="../media/image13.png"/><Relationship Id="rId19" Type="http://schemas.openxmlformats.org/officeDocument/2006/relationships/hyperlink" Target="https://sssong-aa.tistory.com/7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30.png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1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pixabay.com/ko/%EC%82%AC%EC%A7%84-%EC%95%84%EC%9D%B4%EC%BD%98-%EC%B9%B4%EB%A9%94%EB%9D%BC-%EB%94%94%EC%9E%90%EC%9D%B8-slr-dslr-%ED%9D%91%EB%B0%B1%EC%9D%98-%EA%B7%B8%EB%A6%BC-1956034/" TargetMode="Externa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23.png"/><Relationship Id="rId10" Type="http://schemas.openxmlformats.org/officeDocument/2006/relationships/image" Target="../media/image13.png"/><Relationship Id="rId19" Type="http://schemas.openxmlformats.org/officeDocument/2006/relationships/hyperlink" Target="https://svgsilh.com/ko/image/306926.html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hyperlink" Target="https://pixabay.com/ko/%EB%AA%A8%EB%B0%94%EC%9D%BC-%EC%A0%84%ED%99%94-%EC%8A%A4%EB%A7%88%ED%8A%B8-%ED%8F%B0-%ED%9C%B4%EB%8C%80-%EC%A0%84%ED%99%94-%EC%A0%84%ED%99%94-%EC%95%84%EC%9D%B4%EC%BD%98-%ED%99%94%EB%A9%B4-2468068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283700" y="2283700"/>
            <a:ext cx="4533000" cy="3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7118352" y="3204938"/>
            <a:ext cx="362493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1844401" y="1762920"/>
            <a:ext cx="5455200" cy="94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6500" b="1" dirty="0" err="1">
                <a:solidFill>
                  <a:srgbClr val="8AB7E2"/>
                </a:solidFill>
                <a:latin typeface="DM Sans"/>
                <a:ea typeface="DM Sans"/>
                <a:cs typeface="DM Sans"/>
                <a:sym typeface="DM Sans"/>
              </a:rPr>
              <a:t>FreshScan</a:t>
            </a:r>
            <a:endParaRPr sz="700" b="1" dirty="0">
              <a:solidFill>
                <a:srgbClr val="8AB7E2"/>
              </a:solidFill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2368963" y="1288109"/>
            <a:ext cx="362492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66788" y="3835175"/>
            <a:ext cx="281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AB7E2"/>
                </a:solidFill>
              </a:rPr>
              <a:t>20193124</a:t>
            </a:r>
            <a:r>
              <a:rPr lang="en-US" altLang="ko" sz="1500" b="1" dirty="0">
                <a:solidFill>
                  <a:srgbClr val="8AB7E2"/>
                </a:solidFill>
              </a:rPr>
              <a:t>,     </a:t>
            </a:r>
            <a:endParaRPr sz="1500" b="1" dirty="0">
              <a:solidFill>
                <a:srgbClr val="8AB7E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AB7E2"/>
                </a:solidFill>
              </a:rPr>
              <a:t>고경빈</a:t>
            </a:r>
            <a:r>
              <a:rPr lang="en-US" altLang="ko" sz="1500" b="1" dirty="0">
                <a:solidFill>
                  <a:srgbClr val="8AB7E2"/>
                </a:solidFill>
              </a:rPr>
              <a:t>	</a:t>
            </a:r>
            <a:r>
              <a:rPr lang="ko-KR" altLang="en-US" sz="1500" b="1" dirty="0" err="1">
                <a:solidFill>
                  <a:srgbClr val="8AB7E2"/>
                </a:solidFill>
              </a:rPr>
              <a:t>이의현</a:t>
            </a:r>
            <a:r>
              <a:rPr lang="en-US" altLang="ko-KR" sz="1500" b="1" dirty="0">
                <a:solidFill>
                  <a:srgbClr val="8AB7E2"/>
                </a:solidFill>
              </a:rPr>
              <a:t>	</a:t>
            </a:r>
            <a:r>
              <a:rPr lang="ko-KR" altLang="en-US" sz="1500" b="1" dirty="0">
                <a:solidFill>
                  <a:srgbClr val="8AB7E2"/>
                </a:solidFill>
              </a:rPr>
              <a:t>한창호</a:t>
            </a:r>
            <a:r>
              <a:rPr lang="en-US" altLang="ko" sz="1500" b="1" dirty="0">
                <a:solidFill>
                  <a:srgbClr val="8AB7E2"/>
                </a:solidFill>
              </a:rPr>
              <a:t>          </a:t>
            </a:r>
            <a:endParaRPr sz="1500" b="1" dirty="0">
              <a:solidFill>
                <a:srgbClr val="8AB7E2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994400" y="3055238"/>
            <a:ext cx="5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바코드를 통한 </a:t>
            </a:r>
            <a:r>
              <a:rPr lang="ko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r>
              <a:rPr lang="en-US" altLang="ko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000" b="1" dirty="0">
                <a:solidFill>
                  <a:srgbClr val="8AB7E2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인식 및 유통기한 관리</a:t>
            </a:r>
            <a:endParaRPr sz="2000" b="1" dirty="0">
              <a:solidFill>
                <a:srgbClr val="8AB7E2"/>
              </a:solidFill>
              <a:highlight>
                <a:srgbClr val="EFEFE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3195119" y="4576543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2139951" y="490345"/>
            <a:ext cx="4411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latin typeface="+mj-ea"/>
                <a:ea typeface="+mj-ea"/>
                <a:cs typeface="DM Sans"/>
                <a:sym typeface="DM Sans"/>
              </a:rPr>
              <a:t>개발 환경</a:t>
            </a:r>
            <a:endParaRPr sz="700" dirty="0">
              <a:latin typeface="+mj-ea"/>
              <a:ea typeface="+mj-ea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8629653" y="2178581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5640087" y="502818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5734725" y="2999524"/>
            <a:ext cx="10911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5734725" y="2792500"/>
            <a:ext cx="1091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Database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69160" y="3147275"/>
            <a:ext cx="822231" cy="51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/>
          <p:nvPr/>
        </p:nvSpPr>
        <p:spPr>
          <a:xfrm>
            <a:off x="4376806" y="1669126"/>
            <a:ext cx="8976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4568656" y="1481825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 Gothic"/>
                <a:ea typeface="Nanum Gothic"/>
                <a:cs typeface="Nanum Gothic"/>
                <a:sym typeface="Nanum Gothic"/>
              </a:rPr>
              <a:t>IDE</a:t>
            </a:r>
            <a:endParaRPr sz="1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5527356" y="1654825"/>
            <a:ext cx="16395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5721606" y="1481825"/>
            <a:ext cx="1251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 Gothic"/>
                <a:ea typeface="Nanum Gothic"/>
                <a:cs typeface="Nanum Gothic"/>
                <a:sym typeface="Nanum Gothic"/>
              </a:rPr>
              <a:t>Version Control</a:t>
            </a:r>
            <a:endParaRPr sz="1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1723038" y="1669126"/>
            <a:ext cx="2400843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2576238" y="1481825"/>
            <a:ext cx="897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 Gothic"/>
                <a:ea typeface="Nanum Gothic"/>
                <a:cs typeface="Nanum Gothic"/>
                <a:sym typeface="Nanum Gothic"/>
              </a:rPr>
              <a:t>Language</a:t>
            </a:r>
            <a:endParaRPr sz="1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21606" y="1816863"/>
            <a:ext cx="513900" cy="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58694" y="1816875"/>
            <a:ext cx="513900" cy="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/>
          <p:nvPr/>
        </p:nvSpPr>
        <p:spPr>
          <a:xfrm>
            <a:off x="2157676" y="2985300"/>
            <a:ext cx="1693418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2745938" y="2792500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 Gothic"/>
                <a:ea typeface="Nanum Gothic"/>
                <a:cs typeface="Nanum Gothic"/>
                <a:sym typeface="Nanum Gothic"/>
              </a:rPr>
              <a:t>Util</a:t>
            </a:r>
            <a:endParaRPr sz="1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안드로이드 스튜디오 익히기">
            <a:extLst>
              <a:ext uri="{FF2B5EF4-FFF2-40B4-BE49-F238E27FC236}">
                <a16:creationId xmlns:a16="http://schemas.microsoft.com/office/drawing/2014/main" id="{DAFE49D6-958F-83E1-47F9-232C0E9D8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" r="57859"/>
          <a:stretch/>
        </p:blipFill>
        <p:spPr bwMode="auto">
          <a:xfrm>
            <a:off x="4546681" y="1783475"/>
            <a:ext cx="560263" cy="5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7F286E-8F35-9445-A33F-F0F2AEA4C5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554049" y="1846477"/>
            <a:ext cx="455434" cy="4531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3B39BA-482C-6B71-1D84-C451BE4799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r="74229"/>
          <a:stretch/>
        </p:blipFill>
        <p:spPr>
          <a:xfrm>
            <a:off x="1880935" y="1798405"/>
            <a:ext cx="463922" cy="506060"/>
          </a:xfrm>
          <a:prstGeom prst="rect">
            <a:avLst/>
          </a:prstGeom>
        </p:spPr>
      </p:pic>
      <p:pic>
        <p:nvPicPr>
          <p:cNvPr id="2054" name="Picture 6" descr="visual studio에서 opencv 세팅하는 방법 - gaussian37">
            <a:extLst>
              <a:ext uri="{FF2B5EF4-FFF2-40B4-BE49-F238E27FC236}">
                <a16:creationId xmlns:a16="http://schemas.microsoft.com/office/drawing/2014/main" id="{8E89775E-C237-9E0E-6819-CDB3791E0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t="28619" r="58705" b="22739"/>
          <a:stretch/>
        </p:blipFill>
        <p:spPr bwMode="auto">
          <a:xfrm>
            <a:off x="2444556" y="3173658"/>
            <a:ext cx="478903" cy="48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ZBar bar code reader download | SourceForge.net">
            <a:extLst>
              <a:ext uri="{FF2B5EF4-FFF2-40B4-BE49-F238E27FC236}">
                <a16:creationId xmlns:a16="http://schemas.microsoft.com/office/drawing/2014/main" id="{A7204D20-4E1D-47DD-C53A-04B79ED91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94" y="3154856"/>
            <a:ext cx="546500" cy="48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97;p30"/>
          <p:cNvSpPr/>
          <p:nvPr/>
        </p:nvSpPr>
        <p:spPr>
          <a:xfrm>
            <a:off x="4250833" y="3005650"/>
            <a:ext cx="1048800" cy="809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AB7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321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518283" y="3153400"/>
            <a:ext cx="513900" cy="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24;p30"/>
          <p:cNvSpPr txBox="1"/>
          <p:nvPr/>
        </p:nvSpPr>
        <p:spPr>
          <a:xfrm>
            <a:off x="4518283" y="2792500"/>
            <a:ext cx="513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 Gothic"/>
                <a:ea typeface="Nanum Gothic"/>
                <a:cs typeface="Nanum Gothic"/>
                <a:sym typeface="Nanum Gothic"/>
              </a:rPr>
              <a:t>Build</a:t>
            </a:r>
            <a:endParaRPr sz="1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62" name="Picture 14" descr="Java (programming language) - Wikipedia">
            <a:extLst>
              <a:ext uri="{FF2B5EF4-FFF2-40B4-BE49-F238E27FC236}">
                <a16:creationId xmlns:a16="http://schemas.microsoft.com/office/drawing/2014/main" id="{8574AA34-F950-287C-A299-5A96C3DBC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08" b="29862"/>
          <a:stretch/>
        </p:blipFill>
        <p:spPr bwMode="auto">
          <a:xfrm>
            <a:off x="2480299" y="1814584"/>
            <a:ext cx="443160" cy="4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(프로그래밍 언어) - 나무위키">
            <a:extLst>
              <a:ext uri="{FF2B5EF4-FFF2-40B4-BE49-F238E27FC236}">
                <a16:creationId xmlns:a16="http://schemas.microsoft.com/office/drawing/2014/main" id="{E1274380-9CF4-A296-54E2-A1AEA54EE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89" y="1856153"/>
            <a:ext cx="394756" cy="43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5476013" y="1248340"/>
            <a:ext cx="2104287" cy="2123592"/>
          </a:xfrm>
          <a:custGeom>
            <a:avLst/>
            <a:gdLst/>
            <a:ahLst/>
            <a:cxnLst/>
            <a:rect l="l" t="t" r="r" b="b"/>
            <a:pathLst>
              <a:path w="4208573" h="4247184" extrusionOk="0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7"/>
          <p:cNvSpPr/>
          <p:nvPr/>
        </p:nvSpPr>
        <p:spPr>
          <a:xfrm>
            <a:off x="5408188" y="1857603"/>
            <a:ext cx="3590613" cy="2504452"/>
          </a:xfrm>
          <a:custGeom>
            <a:avLst/>
            <a:gdLst/>
            <a:ahLst/>
            <a:cxnLst/>
            <a:rect l="l" t="t" r="r" b="b"/>
            <a:pathLst>
              <a:path w="7181225" h="5008904" extrusionOk="0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568025" y="245852"/>
            <a:ext cx="4375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MileStone</a:t>
            </a:r>
            <a:endParaRPr sz="700" dirty="0"/>
          </a:p>
        </p:txBody>
      </p:sp>
      <p:sp>
        <p:nvSpPr>
          <p:cNvPr id="422" name="Google Shape;422;p37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ko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5644F3-EE84-C4CC-1E55-849C3C435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92" y="1248340"/>
            <a:ext cx="3494014" cy="33446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9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7107602" y="4270068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9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3704661" y="-1350050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9"/>
          <p:cNvSpPr/>
          <p:nvPr/>
        </p:nvSpPr>
        <p:spPr>
          <a:xfrm rot="4747568">
            <a:off x="-1486171" y="1832659"/>
            <a:ext cx="2448048" cy="1367847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9"/>
          <p:cNvSpPr/>
          <p:nvPr/>
        </p:nvSpPr>
        <p:spPr>
          <a:xfrm>
            <a:off x="2415741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9"/>
          <p:cNvSpPr/>
          <p:nvPr/>
        </p:nvSpPr>
        <p:spPr>
          <a:xfrm rot="-5282649">
            <a:off x="8220185" y="3485435"/>
            <a:ext cx="1691494" cy="577222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1844401" y="2083059"/>
            <a:ext cx="54552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3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-1164699" y="4307447"/>
            <a:ext cx="2449974" cy="1672107"/>
          </a:xfrm>
          <a:custGeom>
            <a:avLst/>
            <a:gdLst/>
            <a:ahLst/>
            <a:cxnLst/>
            <a:rect l="l" t="t" r="r" b="b"/>
            <a:pathLst>
              <a:path w="4899948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015355" y="4629150"/>
            <a:ext cx="1529915" cy="375525"/>
          </a:xfrm>
          <a:custGeom>
            <a:avLst/>
            <a:gdLst/>
            <a:ahLst/>
            <a:cxnLst/>
            <a:rect l="l" t="t" r="r" b="b"/>
            <a:pathLst>
              <a:path w="3059829" h="751049" extrusionOk="0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340977" y="3913338"/>
            <a:ext cx="362493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7186577" y="5070293"/>
            <a:ext cx="2301157" cy="1809284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6343107" y="-1289096"/>
            <a:ext cx="2146212" cy="1935493"/>
          </a:xfrm>
          <a:custGeom>
            <a:avLst/>
            <a:gdLst/>
            <a:ahLst/>
            <a:cxnLst/>
            <a:rect l="l" t="t" r="r" b="b"/>
            <a:pathLst>
              <a:path w="4292424" h="3870986" extrusionOk="0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5069468" y="46291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3719161" y="-1522175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/>
          <p:nvPr/>
        </p:nvSpPr>
        <p:spPr>
          <a:xfrm rot="4741666">
            <a:off x="-1480973" y="1832278"/>
            <a:ext cx="2443761" cy="1365451"/>
          </a:xfrm>
          <a:custGeom>
            <a:avLst/>
            <a:gdLst/>
            <a:ahLst/>
            <a:cxnLst/>
            <a:rect l="l" t="t" r="r" b="b"/>
            <a:pathLst>
              <a:path w="4896097" h="2735694" extrusionOk="0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2192828" y="-813253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8629650" y="1131171"/>
            <a:ext cx="1787771" cy="1787771"/>
          </a:xfrm>
          <a:custGeom>
            <a:avLst/>
            <a:gdLst/>
            <a:ahLst/>
            <a:cxnLst/>
            <a:rect l="l" t="t" r="r" b="b"/>
            <a:pathLst>
              <a:path w="3575541" h="3575541" extrusionOk="0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1285275" y="4546869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/>
          <p:nvPr/>
        </p:nvSpPr>
        <p:spPr>
          <a:xfrm rot="-5279728">
            <a:off x="8220571" y="3485016"/>
            <a:ext cx="1692529" cy="577575"/>
          </a:xfrm>
          <a:custGeom>
            <a:avLst/>
            <a:gdLst/>
            <a:ahLst/>
            <a:cxnLst/>
            <a:rect l="l" t="t" r="r" b="b"/>
            <a:pathLst>
              <a:path w="3382987" h="1154444" extrusionOk="0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8489319" y="-321322"/>
            <a:ext cx="1552261" cy="1671344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1663151" y="609570"/>
            <a:ext cx="5455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DM Sans"/>
                <a:ea typeface="DM Sans"/>
                <a:cs typeface="DM Sans"/>
                <a:sym typeface="DM Sans"/>
              </a:rPr>
              <a:t>목차</a:t>
            </a:r>
            <a:endParaRPr sz="2500" b="1" dirty="0">
              <a:solidFill>
                <a:srgbClr val="3D85C6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7710476" y="812197"/>
            <a:ext cx="362493" cy="460308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26"/>
          <p:cNvGrpSpPr/>
          <p:nvPr/>
        </p:nvGrpSpPr>
        <p:grpSpPr>
          <a:xfrm>
            <a:off x="5843348" y="1295194"/>
            <a:ext cx="1343216" cy="1459734"/>
            <a:chOff x="390350" y="1528263"/>
            <a:chExt cx="1572300" cy="2136300"/>
          </a:xfrm>
        </p:grpSpPr>
        <p:sp>
          <p:nvSpPr>
            <p:cNvPr id="174" name="Google Shape;174;p26"/>
            <p:cNvSpPr/>
            <p:nvPr/>
          </p:nvSpPr>
          <p:spPr>
            <a:xfrm>
              <a:off x="390350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5297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" sz="2000" dirty="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 txBox="1"/>
            <p:nvPr/>
          </p:nvSpPr>
          <p:spPr>
            <a:xfrm>
              <a:off x="535400" y="2593225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altLang="ko-KR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독창성</a:t>
              </a:r>
              <a:endParaRPr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77" name="Google Shape;177;p26"/>
          <p:cNvGrpSpPr/>
          <p:nvPr/>
        </p:nvGrpSpPr>
        <p:grpSpPr>
          <a:xfrm>
            <a:off x="3727765" y="3078744"/>
            <a:ext cx="1343216" cy="1459734"/>
            <a:chOff x="5408693" y="1528263"/>
            <a:chExt cx="1572300" cy="2136300"/>
          </a:xfrm>
        </p:grpSpPr>
        <p:sp>
          <p:nvSpPr>
            <p:cNvPr id="178" name="Google Shape;178;p26"/>
            <p:cNvSpPr/>
            <p:nvPr/>
          </p:nvSpPr>
          <p:spPr>
            <a:xfrm>
              <a:off x="540869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 txBox="1"/>
            <p:nvPr/>
          </p:nvSpPr>
          <p:spPr>
            <a:xfrm>
              <a:off x="55379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5537950" y="25605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개발 환경</a:t>
              </a:r>
              <a:endParaRPr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5843348" y="3078744"/>
            <a:ext cx="1343216" cy="1459734"/>
            <a:chOff x="7065643" y="1528263"/>
            <a:chExt cx="1572300" cy="2136300"/>
          </a:xfrm>
        </p:grpSpPr>
        <p:sp>
          <p:nvSpPr>
            <p:cNvPr id="182" name="Google Shape;182;p26"/>
            <p:cNvSpPr/>
            <p:nvPr/>
          </p:nvSpPr>
          <p:spPr>
            <a:xfrm>
              <a:off x="7065643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7244925" y="1756188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7244925" y="2593250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추진 일정</a:t>
              </a:r>
              <a:endParaRPr b="1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85" name="Google Shape;185;p26"/>
          <p:cNvGrpSpPr/>
          <p:nvPr/>
        </p:nvGrpSpPr>
        <p:grpSpPr>
          <a:xfrm>
            <a:off x="3775628" y="1295194"/>
            <a:ext cx="1343216" cy="1459734"/>
            <a:chOff x="2041299" y="1528263"/>
            <a:chExt cx="1572300" cy="2136300"/>
          </a:xfrm>
        </p:grpSpPr>
        <p:sp>
          <p:nvSpPr>
            <p:cNvPr id="186" name="Google Shape;186;p26"/>
            <p:cNvSpPr/>
            <p:nvPr/>
          </p:nvSpPr>
          <p:spPr>
            <a:xfrm>
              <a:off x="2041299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 txBox="1"/>
            <p:nvPr/>
          </p:nvSpPr>
          <p:spPr>
            <a:xfrm>
              <a:off x="2178175" y="2593225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시장 조사</a:t>
              </a:r>
              <a:endParaRPr b="1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8" name="Google Shape;188;p26"/>
            <p:cNvSpPr txBox="1"/>
            <p:nvPr/>
          </p:nvSpPr>
          <p:spPr>
            <a:xfrm>
              <a:off x="22003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26"/>
          <p:cNvGrpSpPr/>
          <p:nvPr/>
        </p:nvGrpSpPr>
        <p:grpSpPr>
          <a:xfrm>
            <a:off x="1544012" y="3078744"/>
            <a:ext cx="1343216" cy="1459734"/>
            <a:chOff x="3731541" y="1528263"/>
            <a:chExt cx="1572300" cy="2136300"/>
          </a:xfrm>
        </p:grpSpPr>
        <p:sp>
          <p:nvSpPr>
            <p:cNvPr id="190" name="Google Shape;190;p26"/>
            <p:cNvSpPr/>
            <p:nvPr/>
          </p:nvSpPr>
          <p:spPr>
            <a:xfrm>
              <a:off x="3731541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 txBox="1"/>
            <p:nvPr/>
          </p:nvSpPr>
          <p:spPr>
            <a:xfrm>
              <a:off x="3864352" y="2560550"/>
              <a:ext cx="1293601" cy="315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프로세스 및 </a:t>
              </a:r>
              <a:r>
                <a:rPr lang="en-US" altLang="ko-KR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UI</a:t>
              </a:r>
              <a:endParaRPr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386435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6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73;p26">
            <a:extLst>
              <a:ext uri="{FF2B5EF4-FFF2-40B4-BE49-F238E27FC236}">
                <a16:creationId xmlns:a16="http://schemas.microsoft.com/office/drawing/2014/main" id="{29F0B721-8EBD-16BD-630F-39786A27066A}"/>
              </a:ext>
            </a:extLst>
          </p:cNvPr>
          <p:cNvGrpSpPr/>
          <p:nvPr/>
        </p:nvGrpSpPr>
        <p:grpSpPr>
          <a:xfrm>
            <a:off x="1572802" y="1295194"/>
            <a:ext cx="1343216" cy="1459734"/>
            <a:chOff x="390350" y="1528263"/>
            <a:chExt cx="1572300" cy="2136300"/>
          </a:xfrm>
        </p:grpSpPr>
        <p:sp>
          <p:nvSpPr>
            <p:cNvPr id="3" name="Google Shape;174;p26">
              <a:extLst>
                <a:ext uri="{FF2B5EF4-FFF2-40B4-BE49-F238E27FC236}">
                  <a16:creationId xmlns:a16="http://schemas.microsoft.com/office/drawing/2014/main" id="{BA6DC81A-04C3-080A-141F-FC8DC9FFE4EE}"/>
                </a:ext>
              </a:extLst>
            </p:cNvPr>
            <p:cNvSpPr/>
            <p:nvPr/>
          </p:nvSpPr>
          <p:spPr>
            <a:xfrm>
              <a:off x="390350" y="1528263"/>
              <a:ext cx="1572300" cy="2136300"/>
            </a:xfrm>
            <a:prstGeom prst="roundRect">
              <a:avLst>
                <a:gd name="adj" fmla="val 16665"/>
              </a:avLst>
            </a:prstGeom>
            <a:noFill/>
            <a:ln w="28575" cap="flat" cmpd="sng">
              <a:solidFill>
                <a:srgbClr val="8AB7E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5;p26">
              <a:extLst>
                <a:ext uri="{FF2B5EF4-FFF2-40B4-BE49-F238E27FC236}">
                  <a16:creationId xmlns:a16="http://schemas.microsoft.com/office/drawing/2014/main" id="{7DABAC7B-9471-D9B8-AD51-CBB2E7898C50}"/>
                </a:ext>
              </a:extLst>
            </p:cNvPr>
            <p:cNvSpPr txBox="1"/>
            <p:nvPr/>
          </p:nvSpPr>
          <p:spPr>
            <a:xfrm>
              <a:off x="529700" y="1756200"/>
              <a:ext cx="129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>
                  <a:solidFill>
                    <a:srgbClr val="3D85C6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76;p26">
              <a:extLst>
                <a:ext uri="{FF2B5EF4-FFF2-40B4-BE49-F238E27FC236}">
                  <a16:creationId xmlns:a16="http://schemas.microsoft.com/office/drawing/2014/main" id="{3649F391-CEF9-5920-4155-D0CD4F7C7392}"/>
                </a:ext>
              </a:extLst>
            </p:cNvPr>
            <p:cNvSpPr txBox="1"/>
            <p:nvPr/>
          </p:nvSpPr>
          <p:spPr>
            <a:xfrm>
              <a:off x="535400" y="2593225"/>
              <a:ext cx="12936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rgbClr val="3D85C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문제 인식</a:t>
              </a:r>
              <a:endParaRPr b="1" dirty="0">
                <a:solidFill>
                  <a:srgbClr val="3D85C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5497467" y="1045522"/>
            <a:ext cx="3132183" cy="3052455"/>
          </a:xfrm>
          <a:custGeom>
            <a:avLst/>
            <a:gdLst/>
            <a:ahLst/>
            <a:cxnLst/>
            <a:rect l="l" t="t" r="r" b="b"/>
            <a:pathLst>
              <a:path w="6264366" h="6104909" extrusionOk="0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752475" y="1172859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1" dirty="0">
                <a:solidFill>
                  <a:srgbClr val="000000"/>
                </a:solidFill>
                <a:latin typeface="+mj-ea"/>
                <a:ea typeface="+mj-ea"/>
                <a:cs typeface="DM Sans"/>
                <a:sym typeface="DM Sans"/>
              </a:rPr>
              <a:t>문제 인식</a:t>
            </a:r>
            <a:endParaRPr sz="700" dirty="0">
              <a:latin typeface="+mj-ea"/>
              <a:ea typeface="+mj-ea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752475" y="2193003"/>
            <a:ext cx="4043400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식품의 종류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마다 유통기한이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상이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하고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, 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유통기한 내 소비하지 못해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버리게 되는 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식품의 양이 많다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. </a:t>
            </a: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n-ea"/>
              <a:ea typeface="+mn-ea"/>
              <a:cs typeface="DM Sans"/>
              <a:sym typeface="DM Sans"/>
            </a:endParaRPr>
          </a:p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식품 뿐 아니라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상품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에도 유통기한이 존재한다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. 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상품의 유통기한이 지났음에도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모르고 사용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하는 경우가 빈번하다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.</a:t>
            </a:r>
            <a:endParaRPr lang="en-US" sz="1200" dirty="0">
              <a:latin typeface="+mn-ea"/>
              <a:ea typeface="+mn-ea"/>
              <a:cs typeface="DM Sans"/>
              <a:sym typeface="DM Sans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1473975" y="46475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752475" y="662120"/>
            <a:ext cx="3924377" cy="67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500" b="1" dirty="0">
                <a:latin typeface="+mj-ea"/>
                <a:ea typeface="+mj-ea"/>
                <a:cs typeface="DM Sans"/>
                <a:sym typeface="DM Sans"/>
              </a:rPr>
              <a:t>Why &amp; What</a:t>
            </a:r>
            <a:endParaRPr sz="700" dirty="0">
              <a:latin typeface="+mj-ea"/>
              <a:ea typeface="+mj-ea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5069394" y="445880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-337078" y="-640220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1473975" y="4647550"/>
            <a:ext cx="2038135" cy="143179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501974" y="-945300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/>
          <p:cNvSpPr/>
          <p:nvPr/>
        </p:nvSpPr>
        <p:spPr>
          <a:xfrm rot="-5282649">
            <a:off x="8002143" y="132687"/>
            <a:ext cx="2008604" cy="685436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902B1D3-F45B-CBC9-D167-B0BD3C42D489}"/>
              </a:ext>
            </a:extLst>
          </p:cNvPr>
          <p:cNvSpPr/>
          <p:nvPr/>
        </p:nvSpPr>
        <p:spPr>
          <a:xfrm>
            <a:off x="343195" y="1459650"/>
            <a:ext cx="3704359" cy="3476031"/>
          </a:xfrm>
          <a:prstGeom prst="roundRect">
            <a:avLst/>
          </a:prstGeom>
          <a:solidFill>
            <a:srgbClr val="8AB7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자신이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구매한 상품의 정보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를 제대로 기억하기 쉽지 않으며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,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상품마다 유통기한이 상이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하기 때문에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유통기한 만기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로 인해 </a:t>
            </a:r>
            <a:r>
              <a:rPr lang="ko-KR" altLang="en-US" sz="1200" b="1" dirty="0">
                <a:latin typeface="+mn-ea"/>
                <a:ea typeface="+mn-ea"/>
                <a:cs typeface="DM Sans"/>
                <a:sym typeface="DM Sans"/>
              </a:rPr>
              <a:t>버리는</a:t>
            </a:r>
            <a:r>
              <a:rPr lang="ko-KR" altLang="en-US" sz="1200" dirty="0">
                <a:latin typeface="+mn-ea"/>
                <a:ea typeface="+mn-ea"/>
                <a:cs typeface="DM Sans"/>
                <a:sym typeface="DM Sans"/>
              </a:rPr>
              <a:t> 상품의 수가 많다</a:t>
            </a:r>
            <a:r>
              <a:rPr lang="en-US" altLang="ko-KR" sz="1200" dirty="0">
                <a:latin typeface="+mn-ea"/>
                <a:ea typeface="+mn-ea"/>
                <a:cs typeface="DM Sans"/>
                <a:sym typeface="DM Sans"/>
              </a:rPr>
              <a:t>. </a:t>
            </a:r>
            <a:r>
              <a:rPr lang="ko-KR" altLang="en-US" sz="1200" dirty="0">
                <a:latin typeface="+mn-ea"/>
                <a:cs typeface="DM Sans"/>
                <a:sym typeface="DM Sans"/>
              </a:rPr>
              <a:t>또한 </a:t>
            </a:r>
            <a:r>
              <a:rPr lang="ko-KR" altLang="en-US" sz="1200" b="1" dirty="0">
                <a:latin typeface="+mn-ea"/>
                <a:cs typeface="DM Sans"/>
                <a:sym typeface="DM Sans"/>
              </a:rPr>
              <a:t>유통기한의 유무</a:t>
            </a:r>
            <a:r>
              <a:rPr lang="ko-KR" altLang="en-US" sz="1200" dirty="0">
                <a:latin typeface="+mn-ea"/>
                <a:cs typeface="DM Sans"/>
                <a:sym typeface="DM Sans"/>
              </a:rPr>
              <a:t>를 제대로 몰라 유통기한이 지나고도 계속해서 사용하는 경우가 있다</a:t>
            </a:r>
            <a:r>
              <a:rPr lang="en-US" altLang="ko-KR" sz="1200" dirty="0">
                <a:latin typeface="+mn-ea"/>
                <a:cs typeface="DM Sans"/>
                <a:sym typeface="DM Sans"/>
              </a:rPr>
              <a:t>.</a:t>
            </a:r>
            <a:endParaRPr lang="ko-KR" altLang="en-US" sz="1200" dirty="0">
              <a:latin typeface="+mn-ea"/>
              <a:ea typeface="+mn-ea"/>
              <a:cs typeface="DM Sans"/>
              <a:sym typeface="DM Sans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7B50797-92CF-97B8-F701-AE5D84D9A523}"/>
              </a:ext>
            </a:extLst>
          </p:cNvPr>
          <p:cNvSpPr/>
          <p:nvPr/>
        </p:nvSpPr>
        <p:spPr>
          <a:xfrm>
            <a:off x="4133925" y="2415886"/>
            <a:ext cx="1445993" cy="1174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F3D32F-1ED2-FDF2-C5E3-4F8F66C74B0E}"/>
              </a:ext>
            </a:extLst>
          </p:cNvPr>
          <p:cNvSpPr/>
          <p:nvPr/>
        </p:nvSpPr>
        <p:spPr>
          <a:xfrm>
            <a:off x="5673432" y="1958680"/>
            <a:ext cx="2978537" cy="2005859"/>
          </a:xfrm>
          <a:prstGeom prst="roundRect">
            <a:avLst/>
          </a:prstGeom>
          <a:solidFill>
            <a:srgbClr val="8AB7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상품의 정보를 저장해 쉽게 보여주는 서비스를 제공하고 유통기한이 지나면 알려주는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29326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094325" y="487111"/>
            <a:ext cx="3512400" cy="13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Market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Research</a:t>
            </a:r>
            <a:r>
              <a:rPr lang="en-US" altLang="ko" sz="4500" b="1" dirty="0">
                <a:latin typeface="DM Sans"/>
                <a:ea typeface="DM Sans"/>
                <a:cs typeface="DM Sans"/>
                <a:sym typeface="DM Sans"/>
              </a:rPr>
              <a:t>1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6B4F0E-6E0A-5EDF-2CE7-F57FB2CEDDE7}"/>
              </a:ext>
            </a:extLst>
          </p:cNvPr>
          <p:cNvGrpSpPr/>
          <p:nvPr/>
        </p:nvGrpSpPr>
        <p:grpSpPr>
          <a:xfrm>
            <a:off x="813208" y="2285932"/>
            <a:ext cx="2973254" cy="1027846"/>
            <a:chOff x="4987745" y="585131"/>
            <a:chExt cx="3499031" cy="1280764"/>
          </a:xfrm>
        </p:grpSpPr>
        <p:grpSp>
          <p:nvGrpSpPr>
            <p:cNvPr id="215" name="Google Shape;215;p28"/>
            <p:cNvGrpSpPr/>
            <p:nvPr/>
          </p:nvGrpSpPr>
          <p:grpSpPr>
            <a:xfrm>
              <a:off x="4987745" y="585131"/>
              <a:ext cx="3499031" cy="1280764"/>
              <a:chOff x="0" y="0"/>
              <a:chExt cx="2342659" cy="857492"/>
            </a:xfrm>
          </p:grpSpPr>
          <p:sp>
            <p:nvSpPr>
              <p:cNvPr id="216" name="Google Shape;216;p28"/>
              <p:cNvSpPr/>
              <p:nvPr/>
            </p:nvSpPr>
            <p:spPr>
              <a:xfrm>
                <a:off x="0" y="0"/>
                <a:ext cx="2342659" cy="857492"/>
              </a:xfrm>
              <a:custGeom>
                <a:avLst/>
                <a:gdLst/>
                <a:ahLst/>
                <a:cxnLst/>
                <a:rect l="l" t="t" r="r" b="b"/>
                <a:pathLst>
                  <a:path w="2342659" h="857492" extrusionOk="0">
                    <a:moveTo>
                      <a:pt x="16594" y="0"/>
                    </a:moveTo>
                    <a:lnTo>
                      <a:pt x="2326064" y="0"/>
                    </a:lnTo>
                    <a:cubicBezTo>
                      <a:pt x="2335229" y="0"/>
                      <a:pt x="2342659" y="7430"/>
                      <a:pt x="2342659" y="16594"/>
                    </a:cubicBezTo>
                    <a:lnTo>
                      <a:pt x="2342659" y="840898"/>
                    </a:lnTo>
                    <a:cubicBezTo>
                      <a:pt x="2342659" y="845299"/>
                      <a:pt x="2340910" y="849520"/>
                      <a:pt x="2337798" y="852632"/>
                    </a:cubicBezTo>
                    <a:cubicBezTo>
                      <a:pt x="2334686" y="855744"/>
                      <a:pt x="2330465" y="857492"/>
                      <a:pt x="2326064" y="857492"/>
                    </a:cubicBezTo>
                    <a:lnTo>
                      <a:pt x="16594" y="857492"/>
                    </a:lnTo>
                    <a:cubicBezTo>
                      <a:pt x="7430" y="857492"/>
                      <a:pt x="0" y="850063"/>
                      <a:pt x="0" y="840898"/>
                    </a:cubicBezTo>
                    <a:lnTo>
                      <a:pt x="0" y="16594"/>
                    </a:lnTo>
                    <a:cubicBezTo>
                      <a:pt x="0" y="7430"/>
                      <a:pt x="7430" y="0"/>
                      <a:pt x="1659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>
                <a:noFill/>
              </a:ln>
            </p:spPr>
            <p:txBody>
              <a:bodyPr spcFirstLastPara="1" wrap="square" lIns="45725" tIns="22850" rIns="45725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8"/>
              <p:cNvSpPr txBox="1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p28"/>
            <p:cNvSpPr txBox="1"/>
            <p:nvPr/>
          </p:nvSpPr>
          <p:spPr>
            <a:xfrm>
              <a:off x="5245836" y="865467"/>
              <a:ext cx="789475" cy="517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01.</a:t>
              </a:r>
              <a:endParaRPr sz="700" dirty="0"/>
            </a:p>
          </p:txBody>
        </p:sp>
        <p:sp>
          <p:nvSpPr>
            <p:cNvPr id="227" name="Google Shape;227;p28"/>
            <p:cNvSpPr txBox="1"/>
            <p:nvPr/>
          </p:nvSpPr>
          <p:spPr>
            <a:xfrm>
              <a:off x="6109454" y="865467"/>
              <a:ext cx="20661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Nanum Gothic"/>
                  <a:ea typeface="Nanum Gothic"/>
                  <a:cs typeface="Nanum Gothic"/>
                  <a:sym typeface="Nanum Gothic"/>
                </a:rPr>
                <a:t>연간 식품 폐기물 발생량이 증가하고 있다</a:t>
              </a:r>
              <a:r>
                <a:rPr lang="en-US" altLang="ko-KR" sz="1000" b="1" dirty="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sz="10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30" name="Google Shape;230;p28"/>
          <p:cNvSpPr/>
          <p:nvPr/>
        </p:nvSpPr>
        <p:spPr>
          <a:xfrm>
            <a:off x="-424285" y="4459831"/>
            <a:ext cx="1935473" cy="475071"/>
          </a:xfrm>
          <a:custGeom>
            <a:avLst/>
            <a:gdLst/>
            <a:ahLst/>
            <a:cxnLst/>
            <a:rect l="l" t="t" r="r" b="b"/>
            <a:pathLst>
              <a:path w="3870946" h="950141" extrusionOk="0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2236453" y="-1182407"/>
            <a:ext cx="2490476" cy="1865593"/>
          </a:xfrm>
          <a:custGeom>
            <a:avLst/>
            <a:gdLst/>
            <a:ahLst/>
            <a:cxnLst/>
            <a:rect l="l" t="t" r="r" b="b"/>
            <a:pathLst>
              <a:path w="4980952" h="3731186" extrusionOk="0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882887" y="4716556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-644235" y="-485706"/>
            <a:ext cx="1298663" cy="1398292"/>
          </a:xfrm>
          <a:custGeom>
            <a:avLst/>
            <a:gdLst/>
            <a:ahLst/>
            <a:cxnLst/>
            <a:rect l="l" t="t" r="r" b="b"/>
            <a:pathLst>
              <a:path w="2597326" h="2796583" extrusionOk="0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6389836" y="4280267"/>
            <a:ext cx="254863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solidFill>
                  <a:schemeClr val="dk1"/>
                </a:solidFill>
              </a:rPr>
              <a:t>출처</a:t>
            </a:r>
            <a:r>
              <a:rPr lang="en-US" altLang="ko-KR" sz="800" b="1" dirty="0">
                <a:solidFill>
                  <a:schemeClr val="dk1"/>
                </a:solidFill>
              </a:rPr>
              <a:t>: https://www.nars.go.kr/index.do</a:t>
            </a:r>
            <a:endParaRPr lang="ko-KR" altLang="en-US"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44A62B-B326-C866-C770-568AFB140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1613" y="1403190"/>
            <a:ext cx="3589179" cy="27933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094325" y="487111"/>
            <a:ext cx="3278911" cy="134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Market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dirty="0">
                <a:latin typeface="DM Sans"/>
                <a:ea typeface="DM Sans"/>
                <a:cs typeface="DM Sans"/>
                <a:sym typeface="DM Sans"/>
              </a:rPr>
              <a:t>Research</a:t>
            </a:r>
            <a:r>
              <a:rPr lang="en-US" altLang="ko" sz="4500" b="1" dirty="0">
                <a:latin typeface="DM Sans"/>
                <a:ea typeface="DM Sans"/>
                <a:cs typeface="DM Sans"/>
                <a:sym typeface="DM Sans"/>
              </a:rPr>
              <a:t>2</a:t>
            </a:r>
            <a:endParaRPr sz="4500" b="1" dirty="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93DC58-C77B-ACA4-9850-623512FD133B}"/>
              </a:ext>
            </a:extLst>
          </p:cNvPr>
          <p:cNvGrpSpPr/>
          <p:nvPr/>
        </p:nvGrpSpPr>
        <p:grpSpPr>
          <a:xfrm>
            <a:off x="874205" y="3404489"/>
            <a:ext cx="3477058" cy="1075624"/>
            <a:chOff x="4987745" y="1931174"/>
            <a:chExt cx="3499031" cy="1280764"/>
          </a:xfrm>
        </p:grpSpPr>
        <p:grpSp>
          <p:nvGrpSpPr>
            <p:cNvPr id="219" name="Google Shape;219;p28"/>
            <p:cNvGrpSpPr/>
            <p:nvPr/>
          </p:nvGrpSpPr>
          <p:grpSpPr>
            <a:xfrm>
              <a:off x="4987745" y="1931174"/>
              <a:ext cx="3499031" cy="1280764"/>
              <a:chOff x="0" y="0"/>
              <a:chExt cx="2342659" cy="857492"/>
            </a:xfrm>
          </p:grpSpPr>
          <p:sp>
            <p:nvSpPr>
              <p:cNvPr id="220" name="Google Shape;220;p28"/>
              <p:cNvSpPr/>
              <p:nvPr/>
            </p:nvSpPr>
            <p:spPr>
              <a:xfrm>
                <a:off x="0" y="0"/>
                <a:ext cx="2342659" cy="857492"/>
              </a:xfrm>
              <a:custGeom>
                <a:avLst/>
                <a:gdLst/>
                <a:ahLst/>
                <a:cxnLst/>
                <a:rect l="l" t="t" r="r" b="b"/>
                <a:pathLst>
                  <a:path w="2342659" h="857492" extrusionOk="0">
                    <a:moveTo>
                      <a:pt x="16594" y="0"/>
                    </a:moveTo>
                    <a:lnTo>
                      <a:pt x="2326064" y="0"/>
                    </a:lnTo>
                    <a:cubicBezTo>
                      <a:pt x="2335229" y="0"/>
                      <a:pt x="2342659" y="7430"/>
                      <a:pt x="2342659" y="16594"/>
                    </a:cubicBezTo>
                    <a:lnTo>
                      <a:pt x="2342659" y="840898"/>
                    </a:lnTo>
                    <a:cubicBezTo>
                      <a:pt x="2342659" y="845299"/>
                      <a:pt x="2340910" y="849520"/>
                      <a:pt x="2337798" y="852632"/>
                    </a:cubicBezTo>
                    <a:cubicBezTo>
                      <a:pt x="2334686" y="855744"/>
                      <a:pt x="2330465" y="857492"/>
                      <a:pt x="2326064" y="857492"/>
                    </a:cubicBezTo>
                    <a:lnTo>
                      <a:pt x="16594" y="857492"/>
                    </a:lnTo>
                    <a:cubicBezTo>
                      <a:pt x="7430" y="857492"/>
                      <a:pt x="0" y="850063"/>
                      <a:pt x="0" y="840898"/>
                    </a:cubicBezTo>
                    <a:lnTo>
                      <a:pt x="0" y="16594"/>
                    </a:lnTo>
                    <a:cubicBezTo>
                      <a:pt x="0" y="7430"/>
                      <a:pt x="7430" y="0"/>
                      <a:pt x="1659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>
                <a:noFill/>
              </a:ln>
            </p:spPr>
            <p:txBody>
              <a:bodyPr spcFirstLastPara="1" wrap="square" lIns="45725" tIns="22850" rIns="45725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8"/>
              <p:cNvSpPr txBox="1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28"/>
            <p:cNvSpPr txBox="1"/>
            <p:nvPr/>
          </p:nvSpPr>
          <p:spPr>
            <a:xfrm>
              <a:off x="5245836" y="2285196"/>
              <a:ext cx="789476" cy="51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02.</a:t>
              </a:r>
              <a:endParaRPr sz="700" dirty="0"/>
            </a:p>
          </p:txBody>
        </p:sp>
        <p:sp>
          <p:nvSpPr>
            <p:cNvPr id="228" name="Google Shape;228;p28"/>
            <p:cNvSpPr txBox="1"/>
            <p:nvPr/>
          </p:nvSpPr>
          <p:spPr>
            <a:xfrm>
              <a:off x="6109454" y="2334362"/>
              <a:ext cx="20661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Nanum Gothic"/>
                  <a:ea typeface="Nanum Gothic"/>
                  <a:cs typeface="Nanum Gothic"/>
                  <a:sym typeface="Nanum Gothic"/>
                </a:rPr>
                <a:t>식품 뿐 아니라 일반 상품에도 유통기한이 존재한다</a:t>
              </a:r>
              <a:r>
                <a:rPr lang="en-US" altLang="ko-KR" sz="1000" b="1" dirty="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sz="10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8446AD-C8DA-A10E-00E4-B2B8760AA683}"/>
              </a:ext>
            </a:extLst>
          </p:cNvPr>
          <p:cNvGrpSpPr/>
          <p:nvPr/>
        </p:nvGrpSpPr>
        <p:grpSpPr>
          <a:xfrm>
            <a:off x="5017470" y="3403113"/>
            <a:ext cx="3477058" cy="1082653"/>
            <a:chOff x="4987745" y="3278613"/>
            <a:chExt cx="3499031" cy="1280764"/>
          </a:xfrm>
        </p:grpSpPr>
        <p:grpSp>
          <p:nvGrpSpPr>
            <p:cNvPr id="222" name="Google Shape;222;p28"/>
            <p:cNvGrpSpPr/>
            <p:nvPr/>
          </p:nvGrpSpPr>
          <p:grpSpPr>
            <a:xfrm>
              <a:off x="4987745" y="3278613"/>
              <a:ext cx="3499031" cy="1280764"/>
              <a:chOff x="0" y="0"/>
              <a:chExt cx="2342659" cy="857492"/>
            </a:xfrm>
          </p:grpSpPr>
          <p:sp>
            <p:nvSpPr>
              <p:cNvPr id="223" name="Google Shape;223;p28"/>
              <p:cNvSpPr/>
              <p:nvPr/>
            </p:nvSpPr>
            <p:spPr>
              <a:xfrm>
                <a:off x="0" y="0"/>
                <a:ext cx="2342659" cy="857492"/>
              </a:xfrm>
              <a:custGeom>
                <a:avLst/>
                <a:gdLst/>
                <a:ahLst/>
                <a:cxnLst/>
                <a:rect l="l" t="t" r="r" b="b"/>
                <a:pathLst>
                  <a:path w="2342659" h="857492" extrusionOk="0">
                    <a:moveTo>
                      <a:pt x="16594" y="0"/>
                    </a:moveTo>
                    <a:lnTo>
                      <a:pt x="2326064" y="0"/>
                    </a:lnTo>
                    <a:cubicBezTo>
                      <a:pt x="2335229" y="0"/>
                      <a:pt x="2342659" y="7430"/>
                      <a:pt x="2342659" y="16594"/>
                    </a:cubicBezTo>
                    <a:lnTo>
                      <a:pt x="2342659" y="840898"/>
                    </a:lnTo>
                    <a:cubicBezTo>
                      <a:pt x="2342659" y="845299"/>
                      <a:pt x="2340910" y="849520"/>
                      <a:pt x="2337798" y="852632"/>
                    </a:cubicBezTo>
                    <a:cubicBezTo>
                      <a:pt x="2334686" y="855744"/>
                      <a:pt x="2330465" y="857492"/>
                      <a:pt x="2326064" y="857492"/>
                    </a:cubicBezTo>
                    <a:lnTo>
                      <a:pt x="16594" y="857492"/>
                    </a:lnTo>
                    <a:cubicBezTo>
                      <a:pt x="7430" y="857492"/>
                      <a:pt x="0" y="850063"/>
                      <a:pt x="0" y="840898"/>
                    </a:cubicBezTo>
                    <a:lnTo>
                      <a:pt x="0" y="16594"/>
                    </a:lnTo>
                    <a:cubicBezTo>
                      <a:pt x="0" y="7430"/>
                      <a:pt x="7430" y="0"/>
                      <a:pt x="16594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>
                <a:noFill/>
              </a:ln>
            </p:spPr>
            <p:txBody>
              <a:bodyPr spcFirstLastPara="1" wrap="square" lIns="45725" tIns="22850" rIns="45725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8"/>
              <p:cNvSpPr txBox="1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" name="Google Shape;226;p28"/>
            <p:cNvSpPr txBox="1"/>
            <p:nvPr/>
          </p:nvSpPr>
          <p:spPr>
            <a:xfrm>
              <a:off x="5245836" y="3628605"/>
              <a:ext cx="789476" cy="51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03.</a:t>
              </a:r>
              <a:endParaRPr sz="700" dirty="0"/>
            </a:p>
          </p:txBody>
        </p:sp>
        <p:sp>
          <p:nvSpPr>
            <p:cNvPr id="229" name="Google Shape;229;p28"/>
            <p:cNvSpPr txBox="1"/>
            <p:nvPr/>
          </p:nvSpPr>
          <p:spPr>
            <a:xfrm>
              <a:off x="6109454" y="3783337"/>
              <a:ext cx="2066100" cy="2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Nanum Gothic"/>
                  <a:ea typeface="Nanum Gothic"/>
                  <a:cs typeface="Nanum Gothic"/>
                  <a:sym typeface="Nanum Gothic"/>
                </a:rPr>
                <a:t>상품마다 유통기한이 다르다</a:t>
              </a:r>
              <a:r>
                <a:rPr lang="en-US" altLang="ko-KR" sz="1000" b="1" dirty="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sz="10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30" name="Google Shape;230;p28"/>
          <p:cNvSpPr/>
          <p:nvPr/>
        </p:nvSpPr>
        <p:spPr>
          <a:xfrm>
            <a:off x="-424285" y="4459831"/>
            <a:ext cx="1935473" cy="475071"/>
          </a:xfrm>
          <a:custGeom>
            <a:avLst/>
            <a:gdLst/>
            <a:ahLst/>
            <a:cxnLst/>
            <a:rect l="l" t="t" r="r" b="b"/>
            <a:pathLst>
              <a:path w="3870946" h="950141" extrusionOk="0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2236453" y="-1182407"/>
            <a:ext cx="2490476" cy="1865593"/>
          </a:xfrm>
          <a:custGeom>
            <a:avLst/>
            <a:gdLst/>
            <a:ahLst/>
            <a:cxnLst/>
            <a:rect l="l" t="t" r="r" b="b"/>
            <a:pathLst>
              <a:path w="4980952" h="3731186" extrusionOk="0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882887" y="4716556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-644235" y="-485706"/>
            <a:ext cx="1298663" cy="1398292"/>
          </a:xfrm>
          <a:custGeom>
            <a:avLst/>
            <a:gdLst/>
            <a:ahLst/>
            <a:cxnLst/>
            <a:rect l="l" t="t" r="r" b="b"/>
            <a:pathLst>
              <a:path w="2597326" h="2796583" extrusionOk="0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6434355" y="4586384"/>
            <a:ext cx="2164121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solidFill>
                  <a:schemeClr val="dk1"/>
                </a:solidFill>
              </a:rPr>
              <a:t>출처</a:t>
            </a:r>
            <a:r>
              <a:rPr lang="en-US" altLang="ko-KR" sz="800" b="1" dirty="0">
                <a:solidFill>
                  <a:schemeClr val="dk1"/>
                </a:solidFill>
              </a:rPr>
              <a:t>: https://www.foodinfo.or.kr/main.do</a:t>
            </a:r>
            <a:endParaRPr lang="ko-KR" altLang="en-US"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35;p28">
            <a:extLst>
              <a:ext uri="{FF2B5EF4-FFF2-40B4-BE49-F238E27FC236}">
                <a16:creationId xmlns:a16="http://schemas.microsoft.com/office/drawing/2014/main" id="{99843CB5-7AFE-FDF7-EF9D-303916B3DE94}"/>
              </a:ext>
            </a:extLst>
          </p:cNvPr>
          <p:cNvSpPr txBox="1"/>
          <p:nvPr/>
        </p:nvSpPr>
        <p:spPr>
          <a:xfrm>
            <a:off x="1132988" y="4541928"/>
            <a:ext cx="342510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chemeClr val="dk1"/>
                </a:solidFill>
              </a:rPr>
              <a:t>출처: </a:t>
            </a:r>
            <a:r>
              <a:rPr lang="en-US" altLang="ko-KR" sz="1000" b="0" i="0" dirty="0">
                <a:solidFill>
                  <a:srgbClr val="242424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US" altLang="ko-KR" sz="1000" b="0" i="0" u="sng" dirty="0">
                <a:effectLst/>
                <a:latin typeface="Abadi" panose="020B0604020104020204" pitchFamily="34" charset="0"/>
              </a:rPr>
              <a:t>https://blog.naver.com/u_purekiss/220566954045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27C326-68F1-3A01-4B2F-D7A4A0801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9485" y="791552"/>
            <a:ext cx="3499031" cy="2349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EC7CA0-3B49-EB64-A519-802FCD5C071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02" b="52363"/>
          <a:stretch/>
        </p:blipFill>
        <p:spPr>
          <a:xfrm>
            <a:off x="874205" y="1869330"/>
            <a:ext cx="3499031" cy="12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6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/>
          <p:nvPr/>
        </p:nvSpPr>
        <p:spPr>
          <a:xfrm rot="-5400000">
            <a:off x="2000250" y="-2000250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63" t="-3629" r="-74151" b="-2745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6"/>
          <p:cNvSpPr/>
          <p:nvPr/>
        </p:nvSpPr>
        <p:spPr>
          <a:xfrm rot="-5282649">
            <a:off x="376589" y="1926178"/>
            <a:ext cx="3783573" cy="1291144"/>
          </a:xfrm>
          <a:custGeom>
            <a:avLst/>
            <a:gdLst/>
            <a:ahLst/>
            <a:cxnLst/>
            <a:rect l="l" t="t" r="r" b="b"/>
            <a:pathLst>
              <a:path w="7567145" h="2582288" extrusionOk="0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90115" y="1018782"/>
            <a:ext cx="2756519" cy="3105937"/>
          </a:xfrm>
          <a:custGeom>
            <a:avLst/>
            <a:gdLst/>
            <a:ahLst/>
            <a:cxnLst/>
            <a:rect l="l" t="t" r="r" b="b"/>
            <a:pathLst>
              <a:path w="5513037" h="6211873" extrusionOk="0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4329508" y="791859"/>
            <a:ext cx="3924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Creati</a:t>
            </a:r>
            <a:r>
              <a:rPr lang="ko" sz="4500" b="1">
                <a:latin typeface="DM Sans"/>
                <a:ea typeface="DM Sans"/>
                <a:cs typeface="DM Sans"/>
                <a:sym typeface="DM Sans"/>
              </a:rPr>
              <a:t>vity</a:t>
            </a:r>
            <a:endParaRPr sz="700"/>
          </a:p>
        </p:txBody>
      </p:sp>
      <p:sp>
        <p:nvSpPr>
          <p:cNvPr id="410" name="Google Shape;410;p36"/>
          <p:cNvSpPr txBox="1"/>
          <p:nvPr/>
        </p:nvSpPr>
        <p:spPr>
          <a:xfrm>
            <a:off x="4157150" y="1831225"/>
            <a:ext cx="3973200" cy="174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lang="ko-KR" altLang="en-US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구매한 상품의 재고를 쉽게 확인하고 관리할 수 있다</a:t>
            </a:r>
            <a:r>
              <a:rPr lang="en-US" altLang="ko-KR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b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endParaRPr sz="1500" dirty="0">
              <a:solidFill>
                <a:srgbClr val="595959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lang="ko-KR" altLang="en-US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간편한 유통기한 알람으로 상품의 낭비를 줄일 수 있다</a:t>
            </a:r>
            <a:r>
              <a:rPr lang="en-US" altLang="ko-KR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br>
              <a:rPr lang="ko" sz="1500" dirty="0">
                <a:solidFill>
                  <a:srgbClr val="595959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endParaRPr sz="1500" dirty="0">
              <a:solidFill>
                <a:srgbClr val="595959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5842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6296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2135926" y="95269"/>
            <a:ext cx="4411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ko" sz="4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rocess</a:t>
            </a:r>
            <a:endParaRPr sz="700"/>
          </a:p>
        </p:txBody>
      </p: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690378" y="24648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640087" y="502818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p29"/>
          <p:cNvCxnSpPr/>
          <p:nvPr/>
        </p:nvCxnSpPr>
        <p:spPr>
          <a:xfrm rot="10800000">
            <a:off x="3015250" y="3831025"/>
            <a:ext cx="527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1" name="Google Shape;291;p29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8EF9A8-A411-C8EF-CD72-073984842D7A}"/>
              </a:ext>
            </a:extLst>
          </p:cNvPr>
          <p:cNvGrpSpPr/>
          <p:nvPr/>
        </p:nvGrpSpPr>
        <p:grpSpPr>
          <a:xfrm>
            <a:off x="2135396" y="1091628"/>
            <a:ext cx="6100940" cy="3887793"/>
            <a:chOff x="1324949" y="1078750"/>
            <a:chExt cx="5510726" cy="3887793"/>
          </a:xfrm>
        </p:grpSpPr>
        <p:cxnSp>
          <p:nvCxnSpPr>
            <p:cNvPr id="252" name="Google Shape;252;p29"/>
            <p:cNvCxnSpPr/>
            <p:nvPr/>
          </p:nvCxnSpPr>
          <p:spPr>
            <a:xfrm flipH="1">
              <a:off x="2887091" y="1130779"/>
              <a:ext cx="14100" cy="347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9"/>
            <p:cNvCxnSpPr/>
            <p:nvPr/>
          </p:nvCxnSpPr>
          <p:spPr>
            <a:xfrm flipH="1">
              <a:off x="4487384" y="1078750"/>
              <a:ext cx="14100" cy="271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9"/>
            <p:cNvCxnSpPr/>
            <p:nvPr/>
          </p:nvCxnSpPr>
          <p:spPr>
            <a:xfrm flipH="1">
              <a:off x="6821575" y="1078750"/>
              <a:ext cx="14100" cy="271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63" name="Google Shape;263;p29"/>
            <p:cNvSpPr/>
            <p:nvPr/>
          </p:nvSpPr>
          <p:spPr>
            <a:xfrm>
              <a:off x="1324949" y="2230032"/>
              <a:ext cx="419957" cy="18459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9"/>
            <p:cNvSpPr txBox="1"/>
            <p:nvPr/>
          </p:nvSpPr>
          <p:spPr>
            <a:xfrm>
              <a:off x="5370863" y="1496400"/>
              <a:ext cx="513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A</a:t>
              </a:r>
              <a:endParaRPr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sp>
          <p:nvSpPr>
            <p:cNvPr id="284" name="Google Shape;284;p29"/>
            <p:cNvSpPr txBox="1"/>
            <p:nvPr/>
          </p:nvSpPr>
          <p:spPr>
            <a:xfrm>
              <a:off x="5370863" y="3277100"/>
              <a:ext cx="5139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C</a:t>
              </a:r>
              <a:endParaRPr sz="1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pic>
          <p:nvPicPr>
            <p:cNvPr id="286" name="Google Shape;286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053523" y="3995325"/>
              <a:ext cx="930448" cy="9712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29"/>
            <p:cNvSpPr txBox="1"/>
            <p:nvPr/>
          </p:nvSpPr>
          <p:spPr>
            <a:xfrm>
              <a:off x="5884763" y="3808159"/>
              <a:ext cx="829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 dirty="0">
                  <a:latin typeface="Nanum Gothic"/>
                  <a:ea typeface="Nanum Gothic"/>
                  <a:cs typeface="Nanum Gothic"/>
                  <a:sym typeface="Nanum Gothic"/>
                </a:rPr>
                <a:t>DB</a:t>
              </a:r>
              <a:endParaRPr sz="15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" name="Google Shape;273;p29">
              <a:extLst>
                <a:ext uri="{FF2B5EF4-FFF2-40B4-BE49-F238E27FC236}">
                  <a16:creationId xmlns:a16="http://schemas.microsoft.com/office/drawing/2014/main" id="{E8AD1DDF-446E-9CA0-5E78-07FA51239320}"/>
                </a:ext>
              </a:extLst>
            </p:cNvPr>
            <p:cNvSpPr/>
            <p:nvPr/>
          </p:nvSpPr>
          <p:spPr>
            <a:xfrm rot="5400000">
              <a:off x="5234276" y="3486946"/>
              <a:ext cx="568942" cy="200721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63;p29">
              <a:extLst>
                <a:ext uri="{FF2B5EF4-FFF2-40B4-BE49-F238E27FC236}">
                  <a16:creationId xmlns:a16="http://schemas.microsoft.com/office/drawing/2014/main" id="{237F370E-7F56-DD64-B51E-3CCB223537F3}"/>
                </a:ext>
              </a:extLst>
            </p:cNvPr>
            <p:cNvSpPr/>
            <p:nvPr/>
          </p:nvSpPr>
          <p:spPr>
            <a:xfrm>
              <a:off x="2704414" y="2230032"/>
              <a:ext cx="419957" cy="18459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87;p29">
              <a:extLst>
                <a:ext uri="{FF2B5EF4-FFF2-40B4-BE49-F238E27FC236}">
                  <a16:creationId xmlns:a16="http://schemas.microsoft.com/office/drawing/2014/main" id="{757A7F67-6548-DFF8-9F2D-E4735141DD11}"/>
                </a:ext>
              </a:extLst>
            </p:cNvPr>
            <p:cNvSpPr txBox="1"/>
            <p:nvPr/>
          </p:nvSpPr>
          <p:spPr>
            <a:xfrm>
              <a:off x="5884763" y="1307213"/>
              <a:ext cx="742206" cy="31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5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latin typeface="Nanum Gothic"/>
                  <a:ea typeface="Nanum Gothic"/>
                  <a:cs typeface="Nanum Gothic"/>
                  <a:sym typeface="Nanum Gothic"/>
                </a:rPr>
                <a:t>메인 서버</a:t>
              </a:r>
              <a:endParaRPr sz="15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393E86A-8B79-6290-BF1B-7E97E6AF0C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739336" y="1208493"/>
            <a:ext cx="1950300" cy="2043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2B2EC0-F045-612A-1BC6-FFD89C3B68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703441" y="1961412"/>
            <a:ext cx="886601" cy="69681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02F547B-190E-AE44-4E4B-B4D5BC3D68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23941" y="1964021"/>
            <a:ext cx="1519780" cy="836013"/>
          </a:xfrm>
          <a:prstGeom prst="rect">
            <a:avLst/>
          </a:prstGeom>
        </p:spPr>
      </p:pic>
      <p:pic>
        <p:nvPicPr>
          <p:cNvPr id="10" name="Google Shape;276;p29">
            <a:extLst>
              <a:ext uri="{FF2B5EF4-FFF2-40B4-BE49-F238E27FC236}">
                <a16:creationId xmlns:a16="http://schemas.microsoft.com/office/drawing/2014/main" id="{FA977B5E-BE0C-5E19-5C55-025E02A047AA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030032" y="1597724"/>
            <a:ext cx="1472150" cy="145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69787980-0810-9FC1-222B-B6329E51B17F}"/>
              </a:ext>
            </a:extLst>
          </p:cNvPr>
          <p:cNvSpPr/>
          <p:nvPr/>
        </p:nvSpPr>
        <p:spPr>
          <a:xfrm>
            <a:off x="5303774" y="2263942"/>
            <a:ext cx="665525" cy="163562"/>
          </a:xfrm>
          <a:prstGeom prst="leftRightArrow">
            <a:avLst/>
          </a:prstGeom>
          <a:solidFill>
            <a:srgbClr val="8AB7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 rot="-5400000">
            <a:off x="2000250" y="-2005842"/>
            <a:ext cx="5143500" cy="9144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1859" t="-3629" r="-74149" b="-2749"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8629645" y="6841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-337078" y="-536315"/>
            <a:ext cx="2449974" cy="1534296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1896749" y="-1123875"/>
            <a:ext cx="1446381" cy="1459651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2135926" y="95269"/>
            <a:ext cx="44115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45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Interface</a:t>
            </a:r>
            <a:endParaRPr sz="700" dirty="0"/>
          </a:p>
        </p:txBody>
      </p:sp>
      <p:sp>
        <p:nvSpPr>
          <p:cNvPr id="256" name="Google Shape;256;p29"/>
          <p:cNvSpPr/>
          <p:nvPr/>
        </p:nvSpPr>
        <p:spPr>
          <a:xfrm>
            <a:off x="-786620" y="4446649"/>
            <a:ext cx="2025667" cy="1382518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690378" y="2464856"/>
            <a:ext cx="2301157" cy="1809285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5640087" y="5028181"/>
            <a:ext cx="1584640" cy="111321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4826813" y="-1518966"/>
            <a:ext cx="2746529" cy="20574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1466141" y="4635904"/>
            <a:ext cx="1293510" cy="1193263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7631478" y="-536315"/>
            <a:ext cx="998173" cy="1074749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p29"/>
          <p:cNvCxnSpPr/>
          <p:nvPr/>
        </p:nvCxnSpPr>
        <p:spPr>
          <a:xfrm rot="10800000">
            <a:off x="3015250" y="3831025"/>
            <a:ext cx="527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1" name="Google Shape;291;p29"/>
          <p:cNvSpPr txBox="1"/>
          <p:nvPr/>
        </p:nvSpPr>
        <p:spPr>
          <a:xfrm>
            <a:off x="8392201" y="4765500"/>
            <a:ext cx="60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000" dirty="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0E562A-8C68-04E3-3569-DC8E66C32A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886" y="1047321"/>
            <a:ext cx="7904953" cy="34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277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246</Words>
  <Application>Microsoft Office PowerPoint</Application>
  <PresentationFormat>화면 슬라이드 쇼(16:9)</PresentationFormat>
  <Paragraphs>65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DM Sans</vt:lpstr>
      <vt:lpstr>Abadi</vt:lpstr>
      <vt:lpstr>Nanum Gothic</vt:lpstr>
      <vt:lpstr>NanumGothicExtraBold</vt:lpstr>
      <vt:lpstr>Arial</vt:lpstr>
      <vt:lpstr>Calibri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고경빈</dc:creator>
  <cp:lastModifiedBy>경빈 고</cp:lastModifiedBy>
  <cp:revision>5</cp:revision>
  <dcterms:modified xsi:type="dcterms:W3CDTF">2024-10-03T10:20:49Z</dcterms:modified>
</cp:coreProperties>
</file>